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151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t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tiff"/><Relationship Id="rId2" Type="http://schemas.openxmlformats.org/officeDocument/2006/relationships/image" Target="../media/image1.gif"/><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19" Type="http://schemas.openxmlformats.org/officeDocument/2006/relationships/image" Target="../media/image18.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3600" baseline="30000" dirty="0">
                <a:latin typeface="Helvetica" panose="020B0604020202020204" pitchFamily="34" charset="0"/>
                <a:cs typeface="Helvetica" panose="020B0604020202020204" pitchFamily="34" charset="0"/>
              </a:rPr>
              <a:t>1</a:t>
            </a:r>
            <a:r>
              <a:rPr lang="en-US" sz="3600" i="1" dirty="0">
                <a:latin typeface="Helvetica" panose="020B0604020202020204" pitchFamily="34" charset="0"/>
                <a:cs typeface="Helvetica" panose="020B0604020202020204" pitchFamily="34" charset="0"/>
              </a:rPr>
              <a:t>Department of Computer Science, University of Maryland, College Park; </a:t>
            </a:r>
            <a:r>
              <a:rPr lang="en-US" sz="3600" b="1" baseline="30000" dirty="0">
                <a:latin typeface="Helvetica" panose="020B0604020202020204" pitchFamily="34" charset="0"/>
                <a:cs typeface="Helvetica" panose="020B0604020202020204" pitchFamily="34" charset="0"/>
              </a:rPr>
              <a:t>2</a:t>
            </a:r>
            <a:r>
              <a:rPr lang="en-US" sz="3600" i="1" dirty="0">
                <a:latin typeface="Helvetica" panose="020B0604020202020204" pitchFamily="34" charset="0"/>
                <a:cs typeface="Helvetica"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118800" y="34015680"/>
            <a:ext cx="123444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2918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832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201168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3393985"/>
            <a:ext cx="123444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smtClean="0">
                <a:latin typeface="Helvetica" panose="020B0604020202020204" pitchFamily="34" charset="0"/>
                <a:cs typeface="Helvetica" panose="020B0604020202020204" pitchFamily="34" charset="0"/>
              </a:rPr>
              <a:t>NDP and </a:t>
            </a:r>
            <a:r>
              <a:rPr lang="en-US" sz="3600" b="0" dirty="0" err="1" smtClean="0">
                <a:latin typeface="Helvetica" panose="020B0604020202020204" pitchFamily="34" charset="0"/>
                <a:cs typeface="Helvetica" panose="020B0604020202020204" pitchFamily="34" charset="0"/>
              </a:rPr>
              <a:t>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a:latin typeface="Helvetica" panose="020B0604020202020204" pitchFamily="34" charset="0"/>
                <a:cs typeface="Helvetica" panose="020B0604020202020204" pitchFamily="34" charset="0"/>
              </a:rPr>
              <a:t>QuPath</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reference (µ=18.79 and µ=18.69)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smtClean="0">
                <a:latin typeface="Helvetica" panose="020B0604020202020204" pitchFamily="34" charset="0"/>
                <a:cs typeface="Helvetica" panose="020B0604020202020204" pitchFamily="34" charset="0"/>
              </a:rPr>
              <a:t>macroblock </a:t>
            </a:r>
            <a:r>
              <a:rPr lang="en-US" sz="3600" b="0" dirty="0">
                <a:latin typeface="Helvetica" panose="020B0604020202020204" pitchFamily="34" charset="0"/>
                <a:cs typeface="Helvetica" panose="020B0604020202020204" pitchFamily="34" charset="0"/>
              </a:rPr>
              <a:t>patterns</a:t>
            </a:r>
          </a:p>
          <a:p>
            <a:pPr algn="just">
              <a:spcBef>
                <a:spcPts val="600"/>
              </a:spcBef>
            </a:pPr>
            <a:r>
              <a:rPr lang="en-US" sz="3600" b="0" dirty="0" smtClean="0">
                <a:latin typeface="Helvetica" panose="020B0604020202020204" pitchFamily="34" charset="0"/>
                <a:cs typeface="Helvetica" panose="020B0604020202020204" pitchFamily="34" charset="0"/>
              </a:rPr>
              <a:t>ASAP </a:t>
            </a:r>
            <a:r>
              <a:rPr lang="en-US" sz="3600" b="0" dirty="0">
                <a:latin typeface="Helvetica" panose="020B0604020202020204" pitchFamily="34" charset="0"/>
                <a:cs typeface="Helvetica" panose="020B0604020202020204" pitchFamily="34" charset="0"/>
              </a:rPr>
              <a:t>and </a:t>
            </a:r>
            <a:r>
              <a:rPr lang="en-US" sz="3600" b="0" dirty="0" err="1" smtClean="0">
                <a:latin typeface="Helvetica" panose="020B0604020202020204" pitchFamily="34" charset="0"/>
                <a:cs typeface="Helvetica" panose="020B0604020202020204" pitchFamily="34" charset="0"/>
              </a:rPr>
              <a:t>Sedeen</a:t>
            </a:r>
            <a:endParaRPr lang="en-US" sz="3600" b="0" dirty="0">
              <a:latin typeface="Helvetica" panose="020B0604020202020204" pitchFamily="34" charset="0"/>
              <a:cs typeface="Helvetica" panose="020B0604020202020204" pitchFamily="34" charset="0"/>
            </a:endParaRP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“Pixelized” patterns similar to </a:t>
            </a:r>
            <a:r>
              <a:rPr lang="en-US" sz="3600" b="0" dirty="0" err="1">
                <a:latin typeface="Helvetica" panose="020B0604020202020204" pitchFamily="34" charset="0"/>
                <a:cs typeface="Helvetica" panose="020B0604020202020204" pitchFamily="34" charset="0"/>
              </a:rPr>
              <a:t>lossy</a:t>
            </a:r>
            <a:r>
              <a:rPr lang="en-US" sz="3600" b="0" dirty="0">
                <a:latin typeface="Helvetica" panose="020B0604020202020204" pitchFamily="34" charset="0"/>
                <a:cs typeface="Helvetica" panose="020B0604020202020204" pitchFamily="34" charset="0"/>
              </a:rPr>
              <a:t> </a:t>
            </a:r>
            <a:r>
              <a:rPr lang="en-US" sz="3600" b="0" dirty="0" smtClean="0">
                <a:latin typeface="Helvetica" panose="020B0604020202020204" pitchFamily="34" charset="0"/>
                <a:cs typeface="Helvetica" panose="020B0604020202020204" pitchFamily="34" charset="0"/>
              </a:rPr>
              <a:t>compression</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correlates 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a:t>
            </a:r>
            <a:r>
              <a:rPr lang="en-US" sz="3600" b="0" dirty="0" smtClean="0">
                <a:latin typeface="Helvetica" panose="020B0604020202020204" pitchFamily="34" charset="0"/>
                <a:cs typeface="Helvetica" panose="020B0604020202020204" pitchFamily="34" charset="0"/>
              </a:rPr>
              <a:t>)</a:t>
            </a:r>
            <a:r>
              <a:rPr lang="en-US" sz="3600" b="0" dirty="0" smtClean="0">
                <a:latin typeface="Helvetica" panose="020B0604020202020204" pitchFamily="34" charset="0"/>
                <a:cs typeface="Helvetica" panose="020B0604020202020204" pitchFamily="34" charset="0"/>
              </a:rPr>
              <a:t>  </a:t>
            </a:r>
            <a:endParaRPr lang="en-US" sz="3600" b="0" dirty="0">
              <a:latin typeface="Helvetica" panose="020B0604020202020204" pitchFamily="34" charset="0"/>
              <a:cs typeface="Helvetica" panose="020B0604020202020204" pitchFamily="34" charset="0"/>
            </a:endParaRPr>
          </a:p>
        </p:txBody>
      </p:sp>
      <p:sp>
        <p:nvSpPr>
          <p:cNvPr id="44" name="Text Box 34"/>
          <p:cNvSpPr txBox="1">
            <a:spLocks noChangeArrowheads="1"/>
          </p:cNvSpPr>
          <p:nvPr/>
        </p:nvSpPr>
        <p:spPr bwMode="auto">
          <a:xfrm>
            <a:off x="36118800" y="12344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3258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1" y="17373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1" y="182880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1" y="18470880"/>
            <a:ext cx="13716002"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898633" y="21214080"/>
            <a:ext cx="13731768" cy="8201658"/>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AutoHotKey to </a:t>
            </a:r>
            <a:r>
              <a:rPr lang="en-US" sz="3600" dirty="0">
                <a:latin typeface="Helvetica" panose="020B0604020202020204" pitchFamily="34" charset="0"/>
                <a:cs typeface="Helvetica" panose="020B0604020202020204" pitchFamily="34" charset="0"/>
              </a:rPr>
              <a:t>o</a:t>
            </a:r>
            <a:r>
              <a:rPr lang="en-US" sz="3600" dirty="0" smtClean="0">
                <a:latin typeface="Helvetica" panose="020B0604020202020204" pitchFamily="34" charset="0"/>
                <a:cs typeface="Helvetica" panose="020B0604020202020204" pitchFamily="34" charset="0"/>
              </a:rPr>
              <a:t>pen </a:t>
            </a:r>
            <a:r>
              <a:rPr lang="en-US" sz="3600" dirty="0">
                <a:latin typeface="Helvetica" panose="020B0604020202020204" pitchFamily="34" charset="0"/>
                <a:cs typeface="Helvetica" panose="020B0604020202020204" pitchFamily="34" charset="0"/>
              </a:rPr>
              <a:t>the same WSI file with two different </a:t>
            </a:r>
            <a:r>
              <a:rPr lang="en-US" sz="3600" dirty="0" smtClean="0">
                <a:latin typeface="Helvetica" panose="020B0604020202020204" pitchFamily="34" charset="0"/>
                <a:cs typeface="Helvetica" panose="020B0604020202020204" pitchFamily="34" charset="0"/>
              </a:rPr>
              <a:t>viewers</a:t>
            </a: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 to </a:t>
            </a:r>
            <a:r>
              <a:rPr lang="en-US" sz="3600" dirty="0">
                <a:latin typeface="Helvetica" panose="020B0604020202020204" pitchFamily="34" charset="0"/>
                <a:cs typeface="Helvetica" panose="020B0604020202020204" pitchFamily="34" charset="0"/>
              </a:rPr>
              <a:t>generate keyboard/mouse events </a:t>
            </a:r>
            <a:r>
              <a:rPr lang="en-US" sz="3600" dirty="0" smtClean="0">
                <a:latin typeface="Helvetica" panose="020B0604020202020204" pitchFamily="34" charset="0"/>
                <a:cs typeface="Helvetica" panose="020B0604020202020204" pitchFamily="34" charset="0"/>
              </a:rPr>
              <a:t> to select a predefined region-of-interest (ROI) in the reference viewer</a:t>
            </a:r>
            <a:endParaRPr lang="en-US" sz="3600" dirty="0" smtClean="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smtClean="0">
                <a:latin typeface="Helvetica" panose="020B0604020202020204" pitchFamily="34" charset="0"/>
                <a:cs typeface="Helvetica" panose="020B0604020202020204" pitchFamily="34" charset="0"/>
              </a:rPr>
              <a:t>Use AutoHotKey</a:t>
            </a:r>
            <a:r>
              <a:rPr lang="en-US" sz="3600" dirty="0">
                <a:latin typeface="Helvetica" panose="020B0604020202020204" pitchFamily="34" charset="0"/>
                <a:cs typeface="Helvetica" panose="020B0604020202020204" pitchFamily="34" charset="0"/>
              </a:rPr>
              <a:t> </a:t>
            </a:r>
            <a:r>
              <a:rPr lang="en-US" sz="3600" dirty="0" smtClean="0">
                <a:latin typeface="Helvetica" panose="020B0604020202020204" pitchFamily="34" charset="0"/>
                <a:cs typeface="Helvetica" panose="020B0604020202020204" pitchFamily="34" charset="0"/>
              </a:rPr>
              <a:t>to</a:t>
            </a:r>
            <a:r>
              <a:rPr lang="en-US" sz="3600" dirty="0" smtClean="0">
                <a:latin typeface="Helvetica" panose="020B0604020202020204" pitchFamily="34" charset="0"/>
                <a:cs typeface="Helvetica" panose="020B0604020202020204" pitchFamily="34" charset="0"/>
              </a:rPr>
              <a:t> </a:t>
            </a:r>
            <a:r>
              <a:rPr lang="en-US" sz="3600" dirty="0">
                <a:latin typeface="Helvetica" panose="020B0604020202020204" pitchFamily="34" charset="0"/>
                <a:cs typeface="Helvetica" panose="020B0604020202020204" pitchFamily="34" charset="0"/>
              </a:rPr>
              <a:t>select the same </a:t>
            </a:r>
            <a:r>
              <a:rPr lang="en-US" sz="3600" dirty="0" smtClean="0">
                <a:latin typeface="Helvetica" panose="020B0604020202020204" pitchFamily="34" charset="0"/>
                <a:cs typeface="Helvetica" panose="020B0604020202020204" pitchFamily="34" charset="0"/>
              </a:rPr>
              <a:t>ROI automatically in the 3</a:t>
            </a:r>
            <a:r>
              <a:rPr lang="en-US" sz="3600" baseline="30000" dirty="0" smtClean="0">
                <a:latin typeface="Helvetica" panose="020B0604020202020204" pitchFamily="34" charset="0"/>
                <a:cs typeface="Helvetica" panose="020B0604020202020204" pitchFamily="34" charset="0"/>
              </a:rPr>
              <a:t>rd</a:t>
            </a:r>
            <a:r>
              <a:rPr lang="en-US" sz="3600" dirty="0" smtClean="0">
                <a:latin typeface="Helvetica" panose="020B0604020202020204" pitchFamily="34" charset="0"/>
                <a:cs typeface="Helvetica" panose="020B0604020202020204" pitchFamily="34" charset="0"/>
              </a:rPr>
              <a:t>-party viewer</a:t>
            </a:r>
            <a:endParaRPr lang="en-US" sz="3600" dirty="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check the registration accuracy; if not registered correctly, go back to Step </a:t>
            </a:r>
            <a:r>
              <a:rPr lang="en-US" sz="3600" dirty="0">
                <a:latin typeface="Helvetica" panose="020B0604020202020204" pitchFamily="34" charset="0"/>
                <a:cs typeface="Helvetica" panose="020B0604020202020204" pitchFamily="34" charset="0"/>
              </a:rPr>
              <a:t>3</a:t>
            </a:r>
            <a:endParaRPr lang="en-US" sz="3600" dirty="0">
              <a:latin typeface="Helvetica" panose="020B0604020202020204" pitchFamily="34" charset="0"/>
              <a:cs typeface="Helvetica" panose="020B0604020202020204" pitchFamily="34" charset="0"/>
            </a:endParaRP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calculate the color difference (∆E) for each pixel</a:t>
            </a:r>
          </a:p>
          <a:p>
            <a:pPr marL="742950" indent="-742950">
              <a:buFont typeface="+mj-lt"/>
              <a:buAutoNum type="arabicPeriod"/>
            </a:pPr>
            <a:r>
              <a:rPr lang="en-US" sz="3600" dirty="0">
                <a:latin typeface="Helvetica" panose="020B0604020202020204" pitchFamily="34" charset="0"/>
                <a:cs typeface="Helvetica" panose="020B0604020202020204" pitchFamily="34" charset="0"/>
              </a:rPr>
              <a:t>Use </a:t>
            </a:r>
            <a:r>
              <a:rPr lang="en-US" sz="3600" dirty="0" smtClean="0">
                <a:latin typeface="Helvetica" panose="020B0604020202020204" pitchFamily="34" charset="0"/>
                <a:cs typeface="Helvetica" panose="020B0604020202020204" pitchFamily="34" charset="0"/>
              </a:rPr>
              <a:t>MATLAB </a:t>
            </a:r>
            <a:r>
              <a:rPr lang="en-US" sz="3600" dirty="0">
                <a:latin typeface="Helvetica" panose="020B0604020202020204" pitchFamily="34" charset="0"/>
                <a:cs typeface="Helvetica" panose="020B0604020202020204" pitchFamily="34" charset="0"/>
              </a:rPr>
              <a:t>to report statistical and graphic results</a:t>
            </a:r>
          </a:p>
        </p:txBody>
      </p:sp>
      <p:sp>
        <p:nvSpPr>
          <p:cNvPr id="38" name="Text Box 34"/>
          <p:cNvSpPr txBox="1">
            <a:spLocks noChangeArrowheads="1"/>
          </p:cNvSpPr>
          <p:nvPr/>
        </p:nvSpPr>
        <p:spPr bwMode="auto">
          <a:xfrm>
            <a:off x="15609916" y="13258800"/>
            <a:ext cx="19202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RESULTS</a:t>
            </a:r>
            <a:endParaRPr lang="en-US" sz="4000" dirty="0">
              <a:effectLst/>
              <a:latin typeface="Helvetica" panose="020B0604020202020204" pitchFamily="34" charset="0"/>
              <a:cs typeface="Helvetica" panose="020B0604020202020204" pitchFamily="34" charset="0"/>
            </a:endParaRPr>
          </a:p>
        </p:txBody>
      </p:sp>
      <p:sp>
        <p:nvSpPr>
          <p:cNvPr id="39" name="Rectangle 38"/>
          <p:cNvSpPr/>
          <p:nvPr/>
        </p:nvSpPr>
        <p:spPr>
          <a:xfrm>
            <a:off x="15544800" y="14173200"/>
            <a:ext cx="19202400" cy="1261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733351"/>
            <a:ext cx="12344400" cy="11843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400" b="0" dirty="0">
                <a:latin typeface="Helvetica" panose="020B0604020202020204" pitchFamily="34" charset="0"/>
                <a:cs typeface="Helvetica" panose="020B0604020202020204" pitchFamily="34" charset="0"/>
              </a:rPr>
              <a:t>Calvin Sun and Wei-Chung Cheng, </a:t>
            </a:r>
            <a:r>
              <a:rPr lang="en-US" sz="2400" b="0" i="1" dirty="0">
                <a:latin typeface="Helvetica" panose="020B0604020202020204" pitchFamily="34" charset="0"/>
                <a:cs typeface="Helvetica" panose="020B0604020202020204" pitchFamily="34" charset="0"/>
              </a:rPr>
              <a:t>How Much Can Bad Display Calibration Cost?</a:t>
            </a:r>
            <a:r>
              <a:rPr lang="en-US" sz="2400" b="0" dirty="0">
                <a:latin typeface="Helvetica" panose="020B0604020202020204" pitchFamily="34" charset="0"/>
                <a:cs typeface="Helvetica" panose="020B0604020202020204" pitchFamily="34" charset="0"/>
              </a:rPr>
              <a:t> 2017 FDA Summer Student Poster Day.</a:t>
            </a:r>
          </a:p>
        </p:txBody>
      </p:sp>
      <p:sp>
        <p:nvSpPr>
          <p:cNvPr id="66" name="Text Box 34"/>
          <p:cNvSpPr txBox="1">
            <a:spLocks noChangeArrowheads="1"/>
          </p:cNvSpPr>
          <p:nvPr/>
        </p:nvSpPr>
        <p:spPr bwMode="auto">
          <a:xfrm>
            <a:off x="36118800" y="306324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REFERENCES</a:t>
            </a:r>
          </a:p>
        </p:txBody>
      </p:sp>
      <p:sp>
        <p:nvSpPr>
          <p:cNvPr id="67" name="Rectangle 66"/>
          <p:cNvSpPr/>
          <p:nvPr/>
        </p:nvSpPr>
        <p:spPr>
          <a:xfrm>
            <a:off x="36118800" y="315468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398" y="4859905"/>
            <a:ext cx="137160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ABSTRACT</a:t>
            </a:r>
            <a:endParaRPr lang="en-US" sz="40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398" y="5774305"/>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14401" y="5943600"/>
            <a:ext cx="13716002"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398" y="8229600"/>
            <a:ext cx="137160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BACKGROUND</a:t>
            </a:r>
            <a:endParaRPr lang="en-US" sz="40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1" y="9235440"/>
            <a:ext cx="13715996" cy="4877671"/>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5544800" y="4846320"/>
            <a:ext cx="19201067"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5544800" y="5760720"/>
            <a:ext cx="19201067"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84" name="Group 83"/>
          <p:cNvGrpSpPr/>
          <p:nvPr/>
        </p:nvGrpSpPr>
        <p:grpSpPr>
          <a:xfrm>
            <a:off x="15651534" y="7493228"/>
            <a:ext cx="19095666" cy="5308372"/>
            <a:chOff x="15651534" y="7493228"/>
            <a:chExt cx="19095666" cy="5308372"/>
          </a:xfrm>
        </p:grpSpPr>
        <p:grpSp>
          <p:nvGrpSpPr>
            <p:cNvPr id="64" name="Group 63"/>
            <p:cNvGrpSpPr/>
            <p:nvPr/>
          </p:nvGrpSpPr>
          <p:grpSpPr>
            <a:xfrm>
              <a:off x="30224680" y="7493228"/>
              <a:ext cx="4522520" cy="5308371"/>
              <a:chOff x="29418347" y="7493228"/>
              <a:chExt cx="4522520" cy="5308371"/>
            </a:xfrm>
          </p:grpSpPr>
          <p:grpSp>
            <p:nvGrpSpPr>
              <p:cNvPr id="69" name="Group 68"/>
              <p:cNvGrpSpPr/>
              <p:nvPr/>
            </p:nvGrpSpPr>
            <p:grpSpPr>
              <a:xfrm>
                <a:off x="29418347" y="7493229"/>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err="1">
                      <a:latin typeface="Helvetica" panose="020B0604020202020204" pitchFamily="34" charset="0"/>
                      <a:cs typeface="Helvetica" panose="020B0604020202020204" pitchFamily="34" charset="0"/>
                    </a:rPr>
                    <a:t>Radboud</a:t>
                  </a:r>
                  <a:r>
                    <a:rPr lang="en-US" sz="3200" dirty="0">
                      <a:latin typeface="Helvetica" panose="020B0604020202020204" pitchFamily="34" charset="0"/>
                      <a:cs typeface="Helvetica" panose="020B0604020202020204" pitchFamily="34" charset="0"/>
                    </a:rPr>
                    <a:t>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2780" y="7493228"/>
                <a:ext cx="896421" cy="903815"/>
              </a:xfrm>
              <a:prstGeom prst="rect">
                <a:avLst/>
              </a:prstGeom>
            </p:spPr>
          </p:pic>
        </p:grpSp>
        <p:grpSp>
          <p:nvGrpSpPr>
            <p:cNvPr id="61" name="Group 60"/>
            <p:cNvGrpSpPr/>
            <p:nvPr/>
          </p:nvGrpSpPr>
          <p:grpSpPr>
            <a:xfrm>
              <a:off x="15651534" y="7529040"/>
              <a:ext cx="4631667" cy="5272560"/>
              <a:chOff x="15651534" y="7529040"/>
              <a:chExt cx="4631667" cy="5272560"/>
            </a:xfrm>
          </p:grpSpPr>
          <p:grpSp>
            <p:nvGrpSpPr>
              <p:cNvPr id="68" name="Group 67"/>
              <p:cNvGrpSpPr/>
              <p:nvPr/>
            </p:nvGrpSpPr>
            <p:grpSpPr>
              <a:xfrm>
                <a:off x="15651534" y="7529040"/>
                <a:ext cx="4631667" cy="5272560"/>
                <a:chOff x="13716000" y="5336585"/>
                <a:chExt cx="4153517" cy="4742293"/>
              </a:xfrm>
            </p:grpSpPr>
            <p:pic>
              <p:nvPicPr>
                <p:cNvPr id="78" name="Picture 4" descr="C:\Users\Qi Gong\Desktop\Sam\WSI_viewer_evaluation-master\r_ndpview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5"/>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94708" y="7532176"/>
                <a:ext cx="1015904" cy="4943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p:nvPr/>
          </p:nvGrpSpPr>
          <p:grpSpPr>
            <a:xfrm>
              <a:off x="25393853" y="7493229"/>
              <a:ext cx="4576443" cy="5308370"/>
              <a:chOff x="24828520" y="7493229"/>
              <a:chExt cx="4576443" cy="5308370"/>
            </a:xfrm>
          </p:grpSpPr>
          <p:grpSp>
            <p:nvGrpSpPr>
              <p:cNvPr id="70" name="Group 69"/>
              <p:cNvGrpSpPr/>
              <p:nvPr/>
            </p:nvGrpSpPr>
            <p:grpSpPr>
              <a:xfrm>
                <a:off x="24828520" y="7500508"/>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QuPath</a:t>
                  </a:r>
                  <a:endParaRPr lang="en-US" sz="3200" dirty="0">
                    <a:latin typeface="Helvetica" panose="020B0604020202020204" pitchFamily="34" charset="0"/>
                    <a:cs typeface="Helvetica" panose="020B0604020202020204" pitchFamily="34" charset="0"/>
                  </a:endParaRP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54307" y="7493229"/>
                <a:ext cx="570969" cy="577362"/>
              </a:xfrm>
              <a:prstGeom prst="rect">
                <a:avLst/>
              </a:prstGeom>
            </p:spPr>
          </p:pic>
        </p:grpSp>
        <p:grpSp>
          <p:nvGrpSpPr>
            <p:cNvPr id="62" name="Group 61"/>
            <p:cNvGrpSpPr/>
            <p:nvPr/>
          </p:nvGrpSpPr>
          <p:grpSpPr>
            <a:xfrm>
              <a:off x="20537586" y="7524916"/>
              <a:ext cx="4601882" cy="5276684"/>
              <a:chOff x="20240026" y="7524916"/>
              <a:chExt cx="4601882" cy="5276684"/>
            </a:xfrm>
          </p:grpSpPr>
          <p:grpSp>
            <p:nvGrpSpPr>
              <p:cNvPr id="71" name="Group 70"/>
              <p:cNvGrpSpPr/>
              <p:nvPr/>
            </p:nvGrpSpPr>
            <p:grpSpPr>
              <a:xfrm>
                <a:off x="20240033" y="7524916"/>
                <a:ext cx="4601875" cy="5276684"/>
                <a:chOff x="30175201" y="5508738"/>
                <a:chExt cx="4126800" cy="4746003"/>
              </a:xfrm>
            </p:grpSpPr>
            <p:pic>
              <p:nvPicPr>
                <p:cNvPr id="72" name="Picture 6" descr="C:\Users\Qi Gong\Desktop\Sam\WSI_viewer_evaluation-master\r_sedee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8"/>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Sedeen</a:t>
                  </a:r>
                  <a:endParaRPr lang="en-US" sz="3200" dirty="0">
                    <a:latin typeface="Helvetica" panose="020B0604020202020204" pitchFamily="34" charset="0"/>
                    <a:cs typeface="Helvetica" panose="020B0604020202020204" pitchFamily="34" charset="0"/>
                  </a:endParaRPr>
                </a:p>
                <a:p>
                  <a:pPr algn="ctr"/>
                  <a:r>
                    <a:rPr lang="en-US" sz="3200" dirty="0" err="1">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32022" b="38625"/>
              <a:stretch/>
            </p:blipFill>
            <p:spPr>
              <a:xfrm>
                <a:off x="20240026" y="7540359"/>
                <a:ext cx="1433937" cy="419662"/>
              </a:xfrm>
              <a:prstGeom prst="rect">
                <a:avLst/>
              </a:prstGeom>
            </p:spPr>
          </p:pic>
        </p:grpSp>
      </p:grpSp>
      <p:sp>
        <p:nvSpPr>
          <p:cNvPr id="87" name="TextBox 86"/>
          <p:cNvSpPr txBox="1"/>
          <p:nvPr/>
        </p:nvSpPr>
        <p:spPr>
          <a:xfrm>
            <a:off x="40386000" y="2286000"/>
            <a:ext cx="57912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dirty="0">
                <a:solidFill>
                  <a:srgbClr val="007CBA"/>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645205"/>
          </a:xfrm>
          <a:prstGeom prst="rect">
            <a:avLst/>
          </a:prstGeom>
          <a:noFill/>
          <a:ln w="38100">
            <a:solidFill>
              <a:srgbClr val="007CBA"/>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3600" b="0" i="1" dirty="0">
                <a:solidFill>
                  <a:srgbClr val="007CBA"/>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630400"/>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3200" y="14810812"/>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2" idx="3"/>
              <a:endCxn id="20" idx="1"/>
            </p:cNvCxnSpPr>
            <p:nvPr/>
          </p:nvCxnSpPr>
          <p:spPr>
            <a:xfrm>
              <a:off x="5943600" y="15876311"/>
              <a:ext cx="1285799"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29399" y="15153036"/>
              <a:ext cx="1086002" cy="1446550"/>
            </a:xfrm>
            <a:prstGeom prst="rect">
              <a:avLst/>
            </a:prstGeom>
            <a:noFill/>
            <a:ln>
              <a:solidFill>
                <a:schemeClr val="tx1"/>
              </a:solidFill>
            </a:ln>
          </p:spPr>
          <p:txBody>
            <a:bodyPr wrap="none" rtlCol="0">
              <a:spAutoFit/>
            </a:bodyPr>
            <a:lstStyle/>
            <a:p>
              <a:pPr algn="ctr"/>
              <a:r>
                <a:rPr lang="en-US" sz="4400" dirty="0"/>
                <a:t>WSI</a:t>
              </a:r>
            </a:p>
            <a:p>
              <a:pPr algn="ctr"/>
              <a:r>
                <a:rPr lang="en-US" sz="4400" dirty="0"/>
                <a:t>File</a:t>
              </a:r>
            </a:p>
          </p:txBody>
        </p:sp>
        <p:cxnSp>
          <p:nvCxnSpPr>
            <p:cNvPr id="92" name="Straight Arrow Connector 91"/>
            <p:cNvCxnSpPr>
              <a:stCxn id="20" idx="3"/>
              <a:endCxn id="1026" idx="1"/>
            </p:cNvCxnSpPr>
            <p:nvPr/>
          </p:nvCxnSpPr>
          <p:spPr>
            <a:xfrm>
              <a:off x="8315401" y="15876311"/>
              <a:ext cx="1398834"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5544733" y="5943600"/>
            <a:ext cx="19202467"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r>
              <a:rPr lang="en-US" sz="3600" dirty="0" smtClean="0">
                <a:latin typeface="Helvetica" panose="020B0604020202020204" pitchFamily="34" charset="0"/>
                <a:cs typeface="Helvetica" panose="020B0604020202020204" pitchFamily="34" charset="0"/>
              </a:rPr>
              <a:t>:</a:t>
            </a:r>
            <a:endParaRPr lang="en-US" sz="3600" dirty="0">
              <a:latin typeface="Helvetica" panose="020B0604020202020204" pitchFamily="34" charset="0"/>
              <a:cs typeface="Helvetica" panose="020B0604020202020204" pitchFamily="34" charset="0"/>
            </a:endParaRPr>
          </a:p>
        </p:txBody>
      </p:sp>
      <p:sp>
        <p:nvSpPr>
          <p:cNvPr id="157" name="TextBox 8"/>
          <p:cNvSpPr txBox="1"/>
          <p:nvPr/>
        </p:nvSpPr>
        <p:spPr>
          <a:xfrm>
            <a:off x="15544800" y="14299351"/>
            <a:ext cx="7772399"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lgn="just">
              <a:buFont typeface="Arial" panose="020B0604020202020204" pitchFamily="34" charset="0"/>
              <a:buChar char="•"/>
            </a:pPr>
            <a:r>
              <a:rPr lang="en-US" sz="3600" dirty="0" smtClean="0">
                <a:latin typeface="Helvetica" panose="020B0604020202020204" pitchFamily="34" charset="0"/>
                <a:cs typeface="Helvetica" panose="020B0604020202020204" pitchFamily="34" charset="0"/>
              </a:rPr>
              <a:t>Heat maps </a:t>
            </a:r>
            <a:r>
              <a:rPr lang="en-US" sz="3600" dirty="0">
                <a:latin typeface="Helvetica" panose="020B0604020202020204" pitchFamily="34" charset="0"/>
                <a:cs typeface="Helvetica" panose="020B0604020202020204" pitchFamily="34" charset="0"/>
              </a:rPr>
              <a:t>show </a:t>
            </a:r>
            <a:r>
              <a:rPr lang="en-US" sz="3600" dirty="0">
                <a:latin typeface="Helvetica" panose="020B0604020202020204" pitchFamily="34" charset="0"/>
                <a:cs typeface="Helvetica" panose="020B0604020202020204" pitchFamily="34" charset="0"/>
              </a:rPr>
              <a:t>∆ E </a:t>
            </a:r>
            <a:r>
              <a:rPr lang="en-US" sz="3600" dirty="0">
                <a:latin typeface="Helvetica" panose="020B0604020202020204" pitchFamily="34" charset="0"/>
                <a:cs typeface="Helvetica" panose="020B0604020202020204" pitchFamily="34" charset="0"/>
              </a:rPr>
              <a:t>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6679306" y="14356080"/>
            <a:ext cx="7153494"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smtClean="0">
                <a:latin typeface="Helvetica" panose="020B0604020202020204" pitchFamily="34" charset="0"/>
                <a:cs typeface="Helvetica" panose="020B0604020202020204" pitchFamily="34" charset="0"/>
              </a:rPr>
              <a:t>standard deviation </a:t>
            </a:r>
            <a:r>
              <a:rPr lang="en-US" sz="3600" dirty="0">
                <a:latin typeface="Helvetica" panose="020B0604020202020204" pitchFamily="34" charset="0"/>
                <a:cs typeface="Helvetica" panose="020B0604020202020204" pitchFamily="34" charset="0"/>
              </a:rPr>
              <a:t>shown in title</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a:t>
            </a:r>
            <a:r>
              <a:rPr lang="en-US" sz="3600" dirty="0" smtClean="0">
                <a:latin typeface="Helvetica" panose="020B0604020202020204" pitchFamily="34" charset="0"/>
                <a:cs typeface="Helvetica" panose="020B0604020202020204" pitchFamily="34" charset="0"/>
              </a:rPr>
              <a:t>in right column</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7" y="905256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3" y="21031200"/>
            <a:ext cx="13716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47" name="Group 46"/>
          <p:cNvGrpSpPr/>
          <p:nvPr/>
        </p:nvGrpSpPr>
        <p:grpSpPr>
          <a:xfrm>
            <a:off x="1095274" y="30632400"/>
            <a:ext cx="13394335" cy="4684974"/>
            <a:chOff x="1095274" y="30632400"/>
            <a:chExt cx="13394335" cy="4684974"/>
          </a:xfrm>
        </p:grpSpPr>
        <p:cxnSp>
          <p:nvCxnSpPr>
            <p:cNvPr id="208" name="Straight Arrow Connector 207"/>
            <p:cNvCxnSpPr/>
            <p:nvPr/>
          </p:nvCxnSpPr>
          <p:spPr>
            <a:xfrm>
              <a:off x="4461691" y="3158650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038" name="TextBox 1037"/>
            <p:cNvSpPr txBox="1"/>
            <p:nvPr/>
          </p:nvSpPr>
          <p:spPr>
            <a:xfrm>
              <a:off x="1095274" y="3354584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433032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252325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30632400"/>
              <a:ext cx="2096814" cy="954107"/>
            </a:xfrm>
            <a:prstGeom prst="rect">
              <a:avLst/>
            </a:prstGeom>
            <a:noFill/>
            <a:ln>
              <a:solidFill>
                <a:schemeClr val="tx1"/>
              </a:solidFill>
            </a:ln>
          </p:spPr>
          <p:txBody>
            <a:bodyPr wrap="square" rtlCol="0">
              <a:spAutoFit/>
            </a:bodyPr>
            <a:lstStyle/>
            <a:p>
              <a:pPr algn="ctr"/>
              <a:r>
                <a:rPr lang="en-US" sz="2800" dirty="0"/>
                <a:t>AutoHotKey</a:t>
              </a:r>
            </a:p>
            <a:p>
              <a:pPr algn="ctr"/>
              <a:r>
                <a:rPr lang="en-US" sz="2800" dirty="0"/>
                <a:t>Script</a:t>
              </a:r>
            </a:p>
          </p:txBody>
        </p:sp>
        <p:cxnSp>
          <p:nvCxnSpPr>
            <p:cNvPr id="1041" name="Straight Arrow Connector 1040"/>
            <p:cNvCxnSpPr>
              <a:stCxn id="1038" idx="3"/>
              <a:endCxn id="165" idx="1"/>
            </p:cNvCxnSpPr>
            <p:nvPr/>
          </p:nvCxnSpPr>
          <p:spPr>
            <a:xfrm flipV="1">
              <a:off x="2277688" y="3300030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380745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300030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480737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248380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248380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241774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250815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433695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298500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479207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249285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432165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299568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480275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250353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433233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383452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2277850"/>
              <a:ext cx="1821381" cy="1569660"/>
            </a:xfrm>
            <a:prstGeom prst="rect">
              <a:avLst/>
            </a:prstGeom>
            <a:noFill/>
            <a:ln>
              <a:noFill/>
            </a:ln>
          </p:spPr>
          <p:txBody>
            <a:bodyPr wrap="square" rtlCol="0">
              <a:spAutoFit/>
            </a:bodyPr>
            <a:lstStyle/>
            <a:p>
              <a:pPr algn="ctr"/>
              <a:r>
                <a:rPr lang="en-US" sz="2400" dirty="0"/>
                <a:t>∆E, heatmap,</a:t>
              </a:r>
            </a:p>
            <a:p>
              <a:pPr algn="ctr"/>
              <a:r>
                <a:rPr lang="en-US" sz="2400" dirty="0"/>
                <a:t>histogram, boxplot</a:t>
              </a:r>
            </a:p>
          </p:txBody>
        </p:sp>
        <p:cxnSp>
          <p:nvCxnSpPr>
            <p:cNvPr id="1055" name="Elbow Connector 1054"/>
            <p:cNvCxnSpPr>
              <a:stCxn id="184" idx="2"/>
              <a:endCxn id="167" idx="3"/>
            </p:cNvCxnSpPr>
            <p:nvPr/>
          </p:nvCxnSpPr>
          <p:spPr>
            <a:xfrm rot="16200000" flipV="1">
              <a:off x="7544234" y="2982852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3067935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158650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1659774"/>
              <a:ext cx="2286000" cy="523220"/>
            </a:xfrm>
            <a:prstGeom prst="rect">
              <a:avLst/>
            </a:prstGeom>
            <a:noFill/>
            <a:ln>
              <a:noFill/>
            </a:ln>
          </p:spPr>
          <p:txBody>
            <a:bodyPr wrap="square" rtlCol="0">
              <a:spAutoFit/>
            </a:bodyPr>
            <a:lstStyle/>
            <a:p>
              <a:r>
                <a:rPr lang="en-US" sz="2800" dirty="0"/>
                <a:t>zoom/pan</a:t>
              </a:r>
            </a:p>
          </p:txBody>
        </p:sp>
      </p:grpSp>
      <p:sp>
        <p:nvSpPr>
          <p:cNvPr id="210" name="Text Box 34"/>
          <p:cNvSpPr txBox="1">
            <a:spLocks noChangeArrowheads="1"/>
          </p:cNvSpPr>
          <p:nvPr/>
        </p:nvSpPr>
        <p:spPr bwMode="auto">
          <a:xfrm>
            <a:off x="36118800" y="20574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14884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1491079"/>
            <a:ext cx="123444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images. It demonstrates the fallacy that any WSI viewer can reproduce digital images identically. The concept of interoperability between WSI components needs to be revisited to include image integrity on the pixel level. Before </a:t>
            </a:r>
            <a:r>
              <a:rPr lang="en-US" sz="3600" b="0" dirty="0" smtClean="0">
                <a:latin typeface="Helvetica" panose="020B0604020202020204" pitchFamily="34" charset="0"/>
                <a:cs typeface="Helvetica" panose="020B0604020202020204" pitchFamily="34" charset="0"/>
              </a:rPr>
              <a:t>a WSI </a:t>
            </a:r>
            <a:r>
              <a:rPr lang="en-US" sz="3600" b="0" dirty="0">
                <a:latin typeface="Helvetica" panose="020B0604020202020204" pitchFamily="34" charset="0"/>
                <a:cs typeface="Helvetica" panose="020B0604020202020204" pitchFamily="34" charset="0"/>
              </a:rPr>
              <a:t>file format is standardized, third-party viewer vendors should work with the scanner manufacturer instead of relying on untested free libraries. </a:t>
            </a:r>
            <a:r>
              <a:rPr lang="en-US" sz="3600" b="0" dirty="0" smtClean="0">
                <a:latin typeface="Helvetica" panose="020B0604020202020204" pitchFamily="34" charset="0"/>
                <a:cs typeface="Helvetica" panose="020B0604020202020204" pitchFamily="34" charset="0"/>
              </a:rPr>
              <a:t>More adequate </a:t>
            </a:r>
            <a:r>
              <a:rPr lang="en-US" sz="3600" b="0" dirty="0">
                <a:latin typeface="Helvetica" panose="020B0604020202020204" pitchFamily="34" charset="0"/>
                <a:cs typeface="Helvetica" panose="020B0604020202020204" pitchFamily="34" charset="0"/>
              </a:rPr>
              <a:t>bench testing data are needed for 510(k) WSI viewer submissions.  </a:t>
            </a:r>
          </a:p>
        </p:txBody>
      </p:sp>
      <p:sp>
        <p:nvSpPr>
          <p:cNvPr id="123" name="TextBox 122">
            <a:extLst>
              <a:ext uri="{FF2B5EF4-FFF2-40B4-BE49-F238E27FC236}">
                <a16:creationId xmlns:a16="http://schemas.microsoft.com/office/drawing/2014/main" xmlns="" id="{1A01DA90-DE82-49EA-AC02-C40ADCBBEFF3}"/>
              </a:ext>
            </a:extLst>
          </p:cNvPr>
          <p:cNvSpPr txBox="1"/>
          <p:nvPr/>
        </p:nvSpPr>
        <p:spPr>
          <a:xfrm>
            <a:off x="36118800" y="28346400"/>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a16="http://schemas.microsoft.com/office/drawing/2014/main" xmlns="" id="{E2E30B1A-923A-40A7-9724-CDE0468B2474}"/>
              </a:ext>
            </a:extLst>
          </p:cNvPr>
          <p:cNvSpPr txBox="1">
            <a:spLocks noChangeArrowheads="1"/>
          </p:cNvSpPr>
          <p:nvPr/>
        </p:nvSpPr>
        <p:spPr bwMode="auto">
          <a:xfrm>
            <a:off x="36118800" y="27432000"/>
            <a:ext cx="12344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3600" dirty="0" smtClean="0">
                <a:effectLst/>
                <a:latin typeface="Helvetica" panose="020B0604020202020204" pitchFamily="34" charset="0"/>
                <a:cs typeface="Helvetica" panose="020B0604020202020204" pitchFamily="34" charset="0"/>
              </a:rPr>
              <a:t>FUTURE WORK</a:t>
            </a:r>
            <a:endParaRPr lang="en-US" sz="36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a16="http://schemas.microsoft.com/office/drawing/2014/main" xmlns="" id="{9EAD9CC7-8E13-4436-B1B8-6C46904C5F31}"/>
              </a:ext>
            </a:extLst>
          </p:cNvPr>
          <p:cNvSpPr/>
          <p:nvPr/>
        </p:nvSpPr>
        <p:spPr>
          <a:xfrm>
            <a:off x="36118800" y="28346400"/>
            <a:ext cx="12344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6546" t="5784" r="8770" b="4828"/>
          <a:stretch/>
        </p:blipFill>
        <p:spPr>
          <a:xfrm>
            <a:off x="35570160" y="4572001"/>
            <a:ext cx="12893040" cy="7655243"/>
          </a:xfrm>
          <a:prstGeom prst="rect">
            <a:avLst/>
          </a:prstGeom>
        </p:spPr>
      </p:pic>
      <p:grpSp>
        <p:nvGrpSpPr>
          <p:cNvPr id="85" name="Group 84"/>
          <p:cNvGrpSpPr/>
          <p:nvPr/>
        </p:nvGrpSpPr>
        <p:grpSpPr>
          <a:xfrm>
            <a:off x="15087600" y="16002000"/>
            <a:ext cx="20116800" cy="18745200"/>
            <a:chOff x="15544800" y="16002000"/>
            <a:chExt cx="20116800" cy="18745200"/>
          </a:xfrm>
        </p:grpSpPr>
        <p:cxnSp>
          <p:nvCxnSpPr>
            <p:cNvPr id="162" name="Straight Arrow Connector 161"/>
            <p:cNvCxnSpPr>
              <a:stCxn id="129" idx="3"/>
              <a:endCxn id="16" idx="1"/>
            </p:cNvCxnSpPr>
            <p:nvPr/>
          </p:nvCxnSpPr>
          <p:spPr>
            <a:xfrm>
              <a:off x="17373600" y="32554476"/>
              <a:ext cx="16459200" cy="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07" name="Picture 106"/>
            <p:cNvPicPr>
              <a:picLocks noChangeAspect="1"/>
            </p:cNvPicPr>
            <p:nvPr/>
          </p:nvPicPr>
          <p:blipFill rotWithShape="1">
            <a:blip r:embed="rId16" cstate="print">
              <a:extLst>
                <a:ext uri="{28A0092B-C50C-407E-A947-70E740481C1C}">
                  <a14:useLocalDpi xmlns:a14="http://schemas.microsoft.com/office/drawing/2010/main" val="0"/>
                </a:ext>
              </a:extLst>
            </a:blip>
            <a:srcRect l="37182" t="2941" r="36755" b="55889"/>
            <a:stretch/>
          </p:blipFill>
          <p:spPr>
            <a:xfrm>
              <a:off x="23317200" y="29504291"/>
              <a:ext cx="5029200" cy="5242909"/>
            </a:xfrm>
            <a:prstGeom prst="rect">
              <a:avLst/>
            </a:prstGeom>
          </p:spPr>
        </p:pic>
        <p:pic>
          <p:nvPicPr>
            <p:cNvPr id="144" name="Picture 143"/>
            <p:cNvPicPr>
              <a:picLocks noChangeAspect="1"/>
            </p:cNvPicPr>
            <p:nvPr/>
          </p:nvPicPr>
          <p:blipFill rotWithShape="1">
            <a:blip r:embed="rId17" cstate="print">
              <a:extLst>
                <a:ext uri="{28A0092B-C50C-407E-A947-70E740481C1C}">
                  <a14:useLocalDpi xmlns:a14="http://schemas.microsoft.com/office/drawing/2010/main" val="0"/>
                </a:ext>
              </a:extLst>
            </a:blip>
            <a:srcRect l="55489" t="6407" r="9445" b="69660"/>
            <a:stretch/>
          </p:blipFill>
          <p:spPr>
            <a:xfrm>
              <a:off x="23387477" y="33682369"/>
              <a:ext cx="1188720" cy="1064831"/>
            </a:xfrm>
            <a:prstGeom prst="rect">
              <a:avLst/>
            </a:prstGeom>
          </p:spPr>
        </p:pic>
        <p:cxnSp>
          <p:nvCxnSpPr>
            <p:cNvPr id="169" name="Straight Arrow Connector 168"/>
            <p:cNvCxnSpPr>
              <a:stCxn id="16" idx="0"/>
            </p:cNvCxnSpPr>
            <p:nvPr/>
          </p:nvCxnSpPr>
          <p:spPr>
            <a:xfrm flipH="1" flipV="1">
              <a:off x="26517600" y="17102951"/>
              <a:ext cx="8229600" cy="149010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V="1">
              <a:off x="16459200" y="17102951"/>
              <a:ext cx="8229600" cy="14865933"/>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32" idx="2"/>
              <a:endCxn id="130" idx="0"/>
            </p:cNvCxnSpPr>
            <p:nvPr/>
          </p:nvCxnSpPr>
          <p:spPr>
            <a:xfrm>
              <a:off x="25603200" y="17102951"/>
              <a:ext cx="0" cy="85002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7373600" y="26700480"/>
              <a:ext cx="7315200" cy="5303520"/>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flipV="1">
              <a:off x="26517600" y="26704151"/>
              <a:ext cx="7315200" cy="5299849"/>
            </a:xfrm>
            <a:prstGeom prst="straightConnector1">
              <a:avLst/>
            </a:prstGeom>
            <a:ln w="63500">
              <a:solidFill>
                <a:srgbClr val="007CBA"/>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rotWithShape="1">
            <a:blip r:embed="rId16" cstate="print">
              <a:extLst>
                <a:ext uri="{28A0092B-C50C-407E-A947-70E740481C1C}">
                  <a14:useLocalDpi xmlns:a14="http://schemas.microsoft.com/office/drawing/2010/main" val="0"/>
                </a:ext>
              </a:extLst>
            </a:blip>
            <a:srcRect l="10777" t="2941" r="63868" b="55728"/>
            <a:stretch/>
          </p:blipFill>
          <p:spPr>
            <a:xfrm>
              <a:off x="17830800" y="20116800"/>
              <a:ext cx="5029200" cy="5410374"/>
            </a:xfrm>
            <a:prstGeom prst="rect">
              <a:avLst/>
            </a:prstGeom>
          </p:spPr>
        </p:pic>
        <p:pic>
          <p:nvPicPr>
            <p:cNvPr id="109" name="Picture 108"/>
            <p:cNvPicPr>
              <a:picLocks noChangeAspect="1"/>
            </p:cNvPicPr>
            <p:nvPr/>
          </p:nvPicPr>
          <p:blipFill rotWithShape="1">
            <a:blip r:embed="rId16" cstate="print">
              <a:extLst>
                <a:ext uri="{28A0092B-C50C-407E-A947-70E740481C1C}">
                  <a14:useLocalDpi xmlns:a14="http://schemas.microsoft.com/office/drawing/2010/main" val="0"/>
                </a:ext>
              </a:extLst>
            </a:blip>
            <a:srcRect l="10778" t="48460" r="63863" b="9989"/>
            <a:stretch/>
          </p:blipFill>
          <p:spPr>
            <a:xfrm>
              <a:off x="28803600" y="20116800"/>
              <a:ext cx="5029200" cy="5438477"/>
            </a:xfrm>
            <a:prstGeom prst="rect">
              <a:avLst/>
            </a:prstGeom>
          </p:spPr>
        </p:pic>
        <p:pic>
          <p:nvPicPr>
            <p:cNvPr id="41" name="Picture 40"/>
            <p:cNvPicPr>
              <a:picLocks noChangeAspect="1"/>
            </p:cNvPicPr>
            <p:nvPr/>
          </p:nvPicPr>
          <p:blipFill rotWithShape="1">
            <a:blip r:embed="rId16" cstate="print">
              <a:extLst>
                <a:ext uri="{28A0092B-C50C-407E-A947-70E740481C1C}">
                  <a14:useLocalDpi xmlns:a14="http://schemas.microsoft.com/office/drawing/2010/main" val="0"/>
                </a:ext>
              </a:extLst>
            </a:blip>
            <a:srcRect l="64283" t="49118" r="10691" b="9989"/>
            <a:stretch/>
          </p:blipFill>
          <p:spPr>
            <a:xfrm>
              <a:off x="28346400" y="26060400"/>
              <a:ext cx="5029200" cy="5423527"/>
            </a:xfrm>
            <a:prstGeom prst="rect">
              <a:avLst/>
            </a:prstGeom>
          </p:spPr>
        </p:pic>
        <p:pic>
          <p:nvPicPr>
            <p:cNvPr id="110" name="Picture 109"/>
            <p:cNvPicPr>
              <a:picLocks noChangeAspect="1"/>
            </p:cNvPicPr>
            <p:nvPr/>
          </p:nvPicPr>
          <p:blipFill rotWithShape="1">
            <a:blip r:embed="rId16" cstate="print">
              <a:extLst>
                <a:ext uri="{28A0092B-C50C-407E-A947-70E740481C1C}">
                  <a14:useLocalDpi xmlns:a14="http://schemas.microsoft.com/office/drawing/2010/main" val="0"/>
                </a:ext>
              </a:extLst>
            </a:blip>
            <a:srcRect l="37504" t="47749" r="37712" b="9989"/>
            <a:stretch/>
          </p:blipFill>
          <p:spPr>
            <a:xfrm>
              <a:off x="23317200" y="18114315"/>
              <a:ext cx="5029200" cy="5660085"/>
            </a:xfrm>
            <a:prstGeom prst="rect">
              <a:avLst/>
            </a:prstGeom>
          </p:spPr>
        </p:pic>
        <p:pic>
          <p:nvPicPr>
            <p:cNvPr id="108" name="Picture 107"/>
            <p:cNvPicPr>
              <a:picLocks noChangeAspect="1"/>
            </p:cNvPicPr>
            <p:nvPr/>
          </p:nvPicPr>
          <p:blipFill rotWithShape="1">
            <a:blip r:embed="rId16" cstate="print">
              <a:extLst>
                <a:ext uri="{28A0092B-C50C-407E-A947-70E740481C1C}">
                  <a14:useLocalDpi xmlns:a14="http://schemas.microsoft.com/office/drawing/2010/main" val="0"/>
                </a:ext>
              </a:extLst>
            </a:blip>
            <a:srcRect l="63914" t="2941" r="10691" b="56286"/>
            <a:stretch/>
          </p:blipFill>
          <p:spPr>
            <a:xfrm>
              <a:off x="18288852" y="26060400"/>
              <a:ext cx="5029200" cy="5328997"/>
            </a:xfrm>
            <a:prstGeom prst="rect">
              <a:avLst/>
            </a:prstGeom>
          </p:spPr>
        </p:pic>
        <p:pic>
          <p:nvPicPr>
            <p:cNvPr id="127" name="Picture 126"/>
            <p:cNvPicPr>
              <a:picLocks noChangeAspect="1"/>
            </p:cNvPicPr>
            <p:nvPr/>
          </p:nvPicPr>
          <p:blipFill rotWithShape="1">
            <a:blip r:embed="rId18">
              <a:extLst>
                <a:ext uri="{28A0092B-C50C-407E-A947-70E740481C1C}">
                  <a14:useLocalDpi xmlns:a14="http://schemas.microsoft.com/office/drawing/2010/main" val="0"/>
                </a:ext>
              </a:extLst>
            </a:blip>
            <a:srcRect l="80153" t="5876" r="7563" b="9887"/>
            <a:stretch/>
          </p:blipFill>
          <p:spPr>
            <a:xfrm>
              <a:off x="33853643" y="20386432"/>
              <a:ext cx="426697" cy="5120640"/>
            </a:xfrm>
            <a:prstGeom prst="rect">
              <a:avLst/>
            </a:prstGeom>
          </p:spPr>
        </p:pic>
        <p:sp>
          <p:nvSpPr>
            <p:cNvPr id="16" name="Rectangle 15"/>
            <p:cNvSpPr/>
            <p:nvPr/>
          </p:nvSpPr>
          <p:spPr>
            <a:xfrm>
              <a:off x="338328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t>Sedeen</a:t>
              </a:r>
              <a:endParaRPr lang="en-US" sz="4000" dirty="0"/>
            </a:p>
          </p:txBody>
        </p:sp>
        <p:sp>
          <p:nvSpPr>
            <p:cNvPr id="129" name="Rectangle 128"/>
            <p:cNvSpPr/>
            <p:nvPr/>
          </p:nvSpPr>
          <p:spPr>
            <a:xfrm>
              <a:off x="15544800" y="32004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t>QuPath</a:t>
              </a:r>
              <a:endParaRPr lang="en-US" sz="4000" dirty="0"/>
            </a:p>
          </p:txBody>
        </p:sp>
        <p:sp>
          <p:nvSpPr>
            <p:cNvPr id="130" name="Rectangle 129"/>
            <p:cNvSpPr/>
            <p:nvPr/>
          </p:nvSpPr>
          <p:spPr>
            <a:xfrm>
              <a:off x="24688800" y="25603200"/>
              <a:ext cx="1828800" cy="1100951"/>
            </a:xfrm>
            <a:prstGeom prst="rect">
              <a:avLst/>
            </a:prstGeom>
            <a:solidFill>
              <a:srgbClr val="007C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NDP</a:t>
              </a:r>
              <a:endParaRPr lang="en-US" sz="4000" dirty="0"/>
            </a:p>
          </p:txBody>
        </p:sp>
        <p:sp>
          <p:nvSpPr>
            <p:cNvPr id="132" name="Rectangle 131"/>
            <p:cNvSpPr/>
            <p:nvPr/>
          </p:nvSpPr>
          <p:spPr>
            <a:xfrm>
              <a:off x="24688800" y="16002000"/>
              <a:ext cx="1828800" cy="1100951"/>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ASAP</a:t>
              </a:r>
              <a:endParaRPr lang="en-US" sz="4000" dirty="0"/>
            </a:p>
          </p:txBody>
        </p:sp>
        <p:pic>
          <p:nvPicPr>
            <p:cNvPr id="19" name="Picture 18"/>
            <p:cNvPicPr>
              <a:picLocks noChangeAspect="1"/>
            </p:cNvPicPr>
            <p:nvPr/>
          </p:nvPicPr>
          <p:blipFill rotWithShape="1">
            <a:blip r:embed="rId17" cstate="print">
              <a:extLst>
                <a:ext uri="{28A0092B-C50C-407E-A947-70E740481C1C}">
                  <a14:useLocalDpi xmlns:a14="http://schemas.microsoft.com/office/drawing/2010/main" val="0"/>
                </a:ext>
              </a:extLst>
            </a:blip>
            <a:srcRect l="48648" t="65309" r="16286" b="10758"/>
            <a:stretch/>
          </p:blipFill>
          <p:spPr>
            <a:xfrm>
              <a:off x="28346400" y="30312360"/>
              <a:ext cx="1188720" cy="1064831"/>
            </a:xfrm>
            <a:prstGeom prst="rect">
              <a:avLst/>
            </a:prstGeom>
          </p:spPr>
        </p:pic>
        <p:pic>
          <p:nvPicPr>
            <p:cNvPr id="141" name="Picture 140"/>
            <p:cNvPicPr>
              <a:picLocks noChangeAspect="1"/>
            </p:cNvPicPr>
            <p:nvPr/>
          </p:nvPicPr>
          <p:blipFill rotWithShape="1">
            <a:blip r:embed="rId19" cstate="print">
              <a:extLst>
                <a:ext uri="{28A0092B-C50C-407E-A947-70E740481C1C}">
                  <a14:useLocalDpi xmlns:a14="http://schemas.microsoft.com/office/drawing/2010/main" val="0"/>
                </a:ext>
              </a:extLst>
            </a:blip>
            <a:srcRect l="14210" t="65939" r="50724" b="10128"/>
            <a:stretch/>
          </p:blipFill>
          <p:spPr>
            <a:xfrm>
              <a:off x="23318052" y="22585680"/>
              <a:ext cx="1188720" cy="1064832"/>
            </a:xfrm>
            <a:prstGeom prst="rect">
              <a:avLst/>
            </a:prstGeom>
          </p:spPr>
        </p:pic>
        <p:pic>
          <p:nvPicPr>
            <p:cNvPr id="142" name="Picture 141"/>
            <p:cNvPicPr>
              <a:picLocks noChangeAspect="1"/>
            </p:cNvPicPr>
            <p:nvPr/>
          </p:nvPicPr>
          <p:blipFill rotWithShape="1">
            <a:blip r:embed="rId17" cstate="print">
              <a:extLst>
                <a:ext uri="{28A0092B-C50C-407E-A947-70E740481C1C}">
                  <a14:useLocalDpi xmlns:a14="http://schemas.microsoft.com/office/drawing/2010/main" val="0"/>
                </a:ext>
              </a:extLst>
            </a:blip>
            <a:srcRect l="53618" t="35528" r="11316" b="40539"/>
            <a:stretch/>
          </p:blipFill>
          <p:spPr>
            <a:xfrm>
              <a:off x="28803600" y="24400145"/>
              <a:ext cx="1188720" cy="1064831"/>
            </a:xfrm>
            <a:prstGeom prst="rect">
              <a:avLst/>
            </a:prstGeom>
          </p:spPr>
        </p:pic>
        <p:pic>
          <p:nvPicPr>
            <p:cNvPr id="143" name="Picture 142"/>
            <p:cNvPicPr>
              <a:picLocks noChangeAspect="1"/>
            </p:cNvPicPr>
            <p:nvPr/>
          </p:nvPicPr>
          <p:blipFill rotWithShape="1">
            <a:blip r:embed="rId17" cstate="print">
              <a:extLst>
                <a:ext uri="{28A0092B-C50C-407E-A947-70E740481C1C}">
                  <a14:useLocalDpi xmlns:a14="http://schemas.microsoft.com/office/drawing/2010/main" val="0"/>
                </a:ext>
              </a:extLst>
            </a:blip>
            <a:srcRect l="16899" t="35500" r="48035" b="40567"/>
            <a:stretch/>
          </p:blipFill>
          <p:spPr>
            <a:xfrm>
              <a:off x="18288000" y="30324566"/>
              <a:ext cx="1188720" cy="1064831"/>
            </a:xfrm>
            <a:prstGeom prst="rect">
              <a:avLst/>
            </a:prstGeom>
          </p:spPr>
        </p:pic>
        <p:pic>
          <p:nvPicPr>
            <p:cNvPr id="145" name="Picture 144"/>
            <p:cNvPicPr>
              <a:picLocks noChangeAspect="1"/>
            </p:cNvPicPr>
            <p:nvPr/>
          </p:nvPicPr>
          <p:blipFill rotWithShape="1">
            <a:blip r:embed="rId17" cstate="print">
              <a:extLst>
                <a:ext uri="{28A0092B-C50C-407E-A947-70E740481C1C}">
                  <a14:useLocalDpi xmlns:a14="http://schemas.microsoft.com/office/drawing/2010/main" val="0"/>
                </a:ext>
              </a:extLst>
            </a:blip>
            <a:srcRect l="9748" t="5209" r="55186" b="70858"/>
            <a:stretch/>
          </p:blipFill>
          <p:spPr>
            <a:xfrm>
              <a:off x="17830800" y="24414480"/>
              <a:ext cx="1188720" cy="1064831"/>
            </a:xfrm>
            <a:prstGeom prst="rect">
              <a:avLst/>
            </a:prstGeom>
          </p:spPr>
        </p:pic>
      </p:gr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TotalTime>
  <Words>599</Words>
  <Application>Microsoft Office PowerPoint</Application>
  <PresentationFormat>Custom</PresentationFormat>
  <Paragraphs>85</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147</cp:revision>
  <dcterms:created xsi:type="dcterms:W3CDTF">2019-07-22T15:20:59Z</dcterms:created>
  <dcterms:modified xsi:type="dcterms:W3CDTF">2019-08-06T14:25:41Z</dcterms:modified>
</cp:coreProperties>
</file>